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Dhruv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cb169b7e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cb169b7e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cb169b7e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cb169b7e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dhruv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dhruv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cd12e9b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cd12e9b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cb169b7e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cb169b7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drhuv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bitective.streamlit.app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048600" y="1720200"/>
            <a:ext cx="6858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Arbitrage Betting Detection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Presented by - Dhruv and Ardeshir (Adi)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type="title"/>
          </p:nvPr>
        </p:nvSpPr>
        <p:spPr>
          <a:xfrm>
            <a:off x="0" y="4255450"/>
            <a:ext cx="86949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It was a pleasure learning with you all and we wish you all a successful future. And a special Thanks to Arooj, </a:t>
            </a:r>
            <a:r>
              <a:rPr b="1" lang="en-GB" sz="1600">
                <a:solidFill>
                  <a:schemeClr val="dk1"/>
                </a:solidFill>
              </a:rPr>
              <a:t>Mohammed</a:t>
            </a:r>
            <a:r>
              <a:rPr b="1" lang="en-GB" sz="1600">
                <a:solidFill>
                  <a:schemeClr val="dk1"/>
                </a:solidFill>
              </a:rPr>
              <a:t> and Laurel for being the best mentors we could have hoped for. 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956925" y="7170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Table of Content</a:t>
            </a:r>
            <a:endParaRPr b="1"/>
          </a:p>
        </p:txBody>
      </p:sp>
      <p:sp>
        <p:nvSpPr>
          <p:cNvPr id="235" name="Google Shape;235;p18"/>
          <p:cNvSpPr txBox="1"/>
          <p:nvPr/>
        </p:nvSpPr>
        <p:spPr>
          <a:xfrm>
            <a:off x="582100" y="1569275"/>
            <a:ext cx="4145700" cy="26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is Arbitrage Betting?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Calculating Arbitrage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Acquisition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Libraries and Models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Usage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➢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Prototype FrontEnd (Arbitective)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51" y="1569275"/>
            <a:ext cx="4526599" cy="259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459875" y="665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900"/>
              <a:t>What is Arbitrage Betting ? 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76300" y="1215175"/>
            <a:ext cx="7038900" cy="33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Bookmaker 1: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Team A Wins: 2.10 - Draw: 3.50 - Team B Wins: 4.00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Bookmaker 2: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Team A Wins: 1.90 - Draw: 3.25 - Team B Wins: 4.50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650" y="1579475"/>
            <a:ext cx="3678450" cy="25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052550" y="469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1900"/>
              <a:t>Calculating Arbitrage</a:t>
            </a:r>
            <a:endParaRPr sz="3000"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913950" y="955375"/>
            <a:ext cx="7038900" cy="3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800">
                <a:latin typeface="Montserrat"/>
                <a:ea typeface="Montserrat"/>
                <a:cs typeface="Montserrat"/>
                <a:sym typeface="Montserrat"/>
              </a:rPr>
              <a:t>Identify the Best Odds</a:t>
            </a: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For Team A: Take the higher odds from Bookmaker 1 (2.10)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For Draw: Take the higher odds from Bookmaker 1 (3.50)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For Team B: Take the higher odds from Bookmaker 2 (4.50)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800">
                <a:latin typeface="Montserrat"/>
                <a:ea typeface="Montserrat"/>
                <a:cs typeface="Montserrat"/>
                <a:sym typeface="Montserrat"/>
              </a:rPr>
              <a:t>Calculate Implied Probability</a:t>
            </a: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Team A: 1 / 2.10 = 0.4762 (47.62%)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Draw: 1 / 3.50 = 0.2857 (28.57%)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Team B: 1 / 4.50 = 0.2222 (22.22%)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800">
                <a:latin typeface="Montserrat"/>
                <a:ea typeface="Montserrat"/>
                <a:cs typeface="Montserrat"/>
                <a:sym typeface="Montserrat"/>
              </a:rPr>
              <a:t>Total Implied Probability</a:t>
            </a: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0.4762 + 0.2857 + 0.2222 =</a:t>
            </a:r>
            <a:r>
              <a:rPr b="1" lang="en-GB" sz="1000" u="sng">
                <a:latin typeface="Montserrat"/>
                <a:ea typeface="Montserrat"/>
                <a:cs typeface="Montserrat"/>
                <a:sym typeface="Montserrat"/>
              </a:rPr>
              <a:t> 0.9841 (98.41%)</a:t>
            </a:r>
            <a:endParaRPr b="1" sz="10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800">
                <a:latin typeface="Montserrat"/>
                <a:ea typeface="Montserrat"/>
                <a:cs typeface="Montserrat"/>
                <a:sym typeface="Montserrat"/>
              </a:rPr>
              <a:t>Determine the Arbitrage</a:t>
            </a: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GB" sz="1000">
                <a:latin typeface="Montserrat"/>
                <a:ea typeface="Montserrat"/>
                <a:cs typeface="Montserrat"/>
                <a:sym typeface="Montserrat"/>
              </a:rPr>
              <a:t>Since the total is less than 100%, an arbitrage opportunity exists.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26" y="1241651"/>
            <a:ext cx="2934101" cy="293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/>
        </p:nvSpPr>
        <p:spPr>
          <a:xfrm>
            <a:off x="319650" y="13003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85400" y="2526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285400" y="3767875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052550" y="467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Data Acquisition</a:t>
            </a:r>
            <a:endParaRPr b="1" sz="2700"/>
          </a:p>
        </p:txBody>
      </p:sp>
      <p:sp>
        <p:nvSpPr>
          <p:cNvPr id="259" name="Google Shape;259;p21"/>
          <p:cNvSpPr txBox="1"/>
          <p:nvPr/>
        </p:nvSpPr>
        <p:spPr>
          <a:xfrm>
            <a:off x="300075" y="17045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1046567" y="1738800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English Premier League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300075" y="26242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1032975" y="2653618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Odd-api : Historical Odds of all bookmakers for a given match/fixture.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300075" y="35439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1046567" y="3568499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AI to multiply/enhance data to aid machine learning model and avoid API costs.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317" y="1582475"/>
            <a:ext cx="4522031" cy="279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949875" y="467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/>
              <a:t>Machine Learning</a:t>
            </a:r>
            <a:endParaRPr b="1" sz="2700"/>
          </a:p>
        </p:txBody>
      </p:sp>
      <p:sp>
        <p:nvSpPr>
          <p:cNvPr id="271" name="Google Shape;271;p22"/>
          <p:cNvSpPr txBox="1"/>
          <p:nvPr/>
        </p:nvSpPr>
        <p:spPr>
          <a:xfrm>
            <a:off x="275650" y="17045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920517" y="1738775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 to calculate Average  and Total Implied probability.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275650" y="26242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4" name="Google Shape;274;p22"/>
          <p:cNvSpPr txBox="1"/>
          <p:nvPr>
            <p:ph idx="1" type="body"/>
          </p:nvPr>
        </p:nvSpPr>
        <p:spPr>
          <a:xfrm>
            <a:off x="920525" y="2641381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Used Arbitrage betting logic to create label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275650" y="35439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920517" y="3578224"/>
            <a:ext cx="327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XGBOOST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792" y="1381175"/>
            <a:ext cx="3457526" cy="34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828125" y="369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Libraries and models used</a:t>
            </a:r>
            <a:endParaRPr b="1"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3494750" y="1307850"/>
            <a:ext cx="4318500" cy="306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Pandas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Plotly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Steamlit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Scikit Learn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➢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XGBoost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125" y="1015350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/>
          <p:nvPr>
            <p:ph type="title"/>
          </p:nvPr>
        </p:nvSpPr>
        <p:spPr>
          <a:xfrm>
            <a:off x="1600650" y="90712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Usage</a:t>
            </a:r>
            <a:endParaRPr b="1"/>
          </a:p>
        </p:txBody>
      </p:sp>
      <p:sp>
        <p:nvSpPr>
          <p:cNvPr id="290" name="Google Shape;290;p24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Detect arbitrage betting opportunities based on odds of multiple bookmakers.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Aid Bookmakers to limit windows of opportunity to avoid financial losses.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291" name="Google Shape;291;p24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92" name="Google Shape;292;p24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93" name="Google Shape;293;p24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94" name="Google Shape;294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028575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FrontEnd - Arbitective</a:t>
            </a:r>
            <a:endParaRPr/>
          </a:p>
        </p:txBody>
      </p:sp>
      <p:sp>
        <p:nvSpPr>
          <p:cNvPr id="300" name="Google Shape;300;p25"/>
          <p:cNvSpPr txBox="1"/>
          <p:nvPr>
            <p:ph idx="1" type="subTitle"/>
          </p:nvPr>
        </p:nvSpPr>
        <p:spPr>
          <a:xfrm>
            <a:off x="1148300" y="1013138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https://arbitective.streamlit.app/</a:t>
            </a:r>
            <a:endParaRPr/>
          </a:p>
        </p:txBody>
      </p:sp>
      <p:grpSp>
        <p:nvGrpSpPr>
          <p:cNvPr id="301" name="Google Shape;301;p25"/>
          <p:cNvGrpSpPr/>
          <p:nvPr/>
        </p:nvGrpSpPr>
        <p:grpSpPr>
          <a:xfrm>
            <a:off x="4705055" y="1467194"/>
            <a:ext cx="3672227" cy="2921587"/>
            <a:chOff x="3553042" y="1657806"/>
            <a:chExt cx="3461100" cy="2671532"/>
          </a:xfrm>
        </p:grpSpPr>
        <p:sp>
          <p:nvSpPr>
            <p:cNvPr id="302" name="Google Shape;302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5"/>
          <p:cNvSpPr/>
          <p:nvPr/>
        </p:nvSpPr>
        <p:spPr>
          <a:xfrm flipH="1">
            <a:off x="4761050" y="1530817"/>
            <a:ext cx="3559800" cy="2088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/>
          <p:nvPr/>
        </p:nvSpPr>
        <p:spPr>
          <a:xfrm flipH="1">
            <a:off x="8413849" y="4076312"/>
            <a:ext cx="604800" cy="1039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5"/>
          <p:cNvGrpSpPr/>
          <p:nvPr/>
        </p:nvGrpSpPr>
        <p:grpSpPr>
          <a:xfrm>
            <a:off x="342292" y="1467203"/>
            <a:ext cx="3673265" cy="2855333"/>
            <a:chOff x="3553042" y="1657806"/>
            <a:chExt cx="3461100" cy="2671532"/>
          </a:xfrm>
        </p:grpSpPr>
        <p:sp>
          <p:nvSpPr>
            <p:cNvPr id="313" name="Google Shape;313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5"/>
          <p:cNvSpPr/>
          <p:nvPr/>
        </p:nvSpPr>
        <p:spPr>
          <a:xfrm flipH="1">
            <a:off x="398184" y="1529349"/>
            <a:ext cx="3560700" cy="20406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"/>
          <p:cNvSpPr/>
          <p:nvPr/>
        </p:nvSpPr>
        <p:spPr>
          <a:xfrm flipH="1">
            <a:off x="4348825" y="4161499"/>
            <a:ext cx="641700" cy="1110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41" y="1530472"/>
            <a:ext cx="3560657" cy="202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060" y="1530819"/>
            <a:ext cx="3536530" cy="206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